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4" r:id="rId2"/>
    <p:sldId id="306" r:id="rId3"/>
    <p:sldId id="270" r:id="rId4"/>
    <p:sldId id="358" r:id="rId5"/>
    <p:sldId id="356" r:id="rId6"/>
    <p:sldId id="419" r:id="rId7"/>
    <p:sldId id="411" r:id="rId8"/>
    <p:sldId id="552" r:id="rId9"/>
    <p:sldId id="555" r:id="rId10"/>
    <p:sldId id="556" r:id="rId11"/>
    <p:sldId id="596" r:id="rId12"/>
    <p:sldId id="557" r:id="rId13"/>
    <p:sldId id="547" r:id="rId14"/>
    <p:sldId id="548" r:id="rId15"/>
    <p:sldId id="549" r:id="rId16"/>
    <p:sldId id="543" r:id="rId17"/>
    <p:sldId id="546" r:id="rId18"/>
    <p:sldId id="311" r:id="rId19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263" autoAdjust="0"/>
  </p:normalViewPr>
  <p:slideViewPr>
    <p:cSldViewPr>
      <p:cViewPr varScale="1">
        <p:scale>
          <a:sx n="103" d="100"/>
          <a:sy n="103" d="100"/>
        </p:scale>
        <p:origin x="18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5" y="-37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\Home\07%20Statistik\03_Jahresstatistiken%20VHS%20UL\!Entwicklung_VA_UE%20und%20TN-Zahlen_laufe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\Home\07%20Statistik\03_Jahresstatistiken%20VHS%20UL\!Entwicklung_VA_UE%20und%20TN-Zahlen_laufe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\Home\07%20Statistik\03_Jahresstatistiken%20VHS%20UL\!Entwicklung_VA_UE%20und%20TN-Zahlen_laufe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\Home\07%20Statistik\03_Jahresstatistiken%20VHS%20UL\!Entwicklung_VA_UE%20und%20TN-Zahlen_laufen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C\Home\07%20Statistik\03_Jahresstatistiken%20VHS%20UL\!Entwicklung_VA_UE%20und%20TN-Zahlen_laufen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837598425197"/>
          <c:y val="0.20048351377952756"/>
          <c:w val="0.6101976058702786"/>
          <c:h val="0.64012882216441358"/>
        </c:manualLayout>
      </c:layout>
      <c:pieChart>
        <c:varyColors val="1"/>
        <c:ser>
          <c:idx val="1"/>
          <c:order val="1"/>
          <c:tx>
            <c:strRef>
              <c:f>Tabelle1!$C$1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97-4641-BB19-C32F1C7CC8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C97-4641-BB19-C32F1C7CC8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C97-4641-BB19-C32F1C7CC8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8-AC97-4641-BB19-C32F1C7CC8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C97-4641-BB19-C32F1C7CC8B2}"/>
              </c:ext>
            </c:extLst>
          </c:dPt>
          <c:dLbls>
            <c:dLbl>
              <c:idx val="0"/>
              <c:layout>
                <c:manualLayout>
                  <c:x val="-0.20094534122802388"/>
                  <c:y val="1.16470287368489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dirty="0" err="1">
                        <a:solidFill>
                          <a:schemeClr val="bg1"/>
                        </a:solidFill>
                      </a:rPr>
                      <a:t>Teilnahme-gebühren</a:t>
                    </a:r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0219DCF-7049-48E0-9ED6-4579EF36F240}" type="PERCENTAGE">
                      <a:rPr lang="en-US" sz="1500" baseline="0">
                        <a:solidFill>
                          <a:schemeClr val="bg1"/>
                        </a:solidFill>
                      </a:rPr>
                      <a:pPr>
                        <a:defRPr sz="1500">
                          <a:solidFill>
                            <a:schemeClr val="bg1"/>
                          </a:solidFill>
                        </a:defRPr>
                      </a:pPr>
                      <a:t>[PROZENTSATZ]</a:t>
                    </a:fld>
                    <a:endParaRPr lang="en-US" sz="15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20250391122291"/>
                      <c:h val="0.29518575504189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97-4641-BB19-C32F1C7CC8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C97-4641-BB19-C32F1C7CC8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AC97-4641-BB19-C32F1C7CC8B2}"/>
                </c:ext>
              </c:extLst>
            </c:dLbl>
            <c:dLbl>
              <c:idx val="3"/>
              <c:layout>
                <c:manualLayout>
                  <c:x val="-4.1923848169875488E-2"/>
                  <c:y val="-3.32759148354586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1027845722059"/>
                      <c:h val="0.25370556311353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97-4641-BB19-C32F1C7CC8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C97-4641-BB19-C32F1C7CC8B2}"/>
                </c:ext>
              </c:extLst>
            </c:dLbl>
            <c:spPr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Teilnahmegebühren</c:v>
                </c:pt>
                <c:pt idx="1">
                  <c:v>Zuschuss Land</c:v>
                </c:pt>
                <c:pt idx="2">
                  <c:v>Zuschuss Landkreis</c:v>
                </c:pt>
                <c:pt idx="3">
                  <c:v>Umlage Kommunen</c:v>
                </c:pt>
                <c:pt idx="4">
                  <c:v>Sonstiges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 formatCode="0.00%">
                  <c:v>0.55200000000000005</c:v>
                </c:pt>
                <c:pt idx="1">
                  <c:v>0.13</c:v>
                </c:pt>
                <c:pt idx="2" formatCode="0.00%">
                  <c:v>7.2999999999999995E-2</c:v>
                </c:pt>
                <c:pt idx="3" formatCode="0.00%">
                  <c:v>0.23300000000000001</c:v>
                </c:pt>
                <c:pt idx="4" formatCode="0.00%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7-4641-BB19-C32F1C7CC8B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0-AC97-4641-BB19-C32F1C7CC8B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1-AC97-4641-BB19-C32F1C7CC8B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2-AC97-4641-BB19-C32F1C7CC8B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3-AC97-4641-BB19-C32F1C7CC8B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4-AC97-4641-BB19-C32F1C7CC8B2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330" b="1" i="0" u="none" strike="noStrike" kern="1200" spc="0" baseline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/>
                            <a:t>Teilnahme-gebühren 55,2%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AC97-4641-BB19-C32F1C7CC8B2}"/>
                      </c:ext>
                    </c:extLst>
                  </c:dLbl>
                  <c:dLbl>
                    <c:idx val="1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330" b="1" i="0" u="none" strike="noStrike" kern="1200" spc="0" baseline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/>
                            <a:t>Zuschuss Land
13%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AC97-4641-BB19-C32F1C7CC8B2}"/>
                      </c:ext>
                    </c:extLst>
                  </c:dLbl>
                  <c:dLbl>
                    <c:idx val="2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330" b="1" i="0" u="none" strike="noStrike" kern="1200" spc="0" baseline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/>
                            <a:t>Zuschuss Landkreis 7,3%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AC97-4641-BB19-C32F1C7CC8B2}"/>
                      </c:ext>
                    </c:extLst>
                  </c:dLbl>
                  <c:dLbl>
                    <c:idx val="3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330" b="1" i="0" u="none" strike="noStrike" kern="1200" spc="0" baseline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/>
                            <a:t>Umlage Kommunen 23,3% 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AC97-4641-BB19-C32F1C7CC8B2}"/>
                      </c:ext>
                    </c:extLst>
                  </c:dLbl>
                  <c:dLbl>
                    <c:idx val="4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330" b="1" i="0" u="none" strike="noStrike" kern="1200" spc="0" baseline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500" dirty="0" err="1"/>
                            <a:t>Sonstiges</a:t>
                          </a:r>
                          <a:r>
                            <a:rPr lang="en-US" sz="1500" dirty="0"/>
                            <a:t> 1,2 %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33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  <c:dLblPos val="outEnd"/>
                    <c:showLegendKey val="0"/>
                    <c:showVal val="1"/>
                    <c:showCatName val="1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AC97-4641-BB19-C32F1C7CC8B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1"/>
                  <c:showSerName val="1"/>
                  <c:showPercent val="0"/>
                  <c:showBubbleSize val="0"/>
                  <c:separator> </c:separator>
                  <c:showLeaderLines val="0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Teilnahmegebühren</c:v>
                      </c:pt>
                      <c:pt idx="1">
                        <c:v>Zuschuss Land</c:v>
                      </c:pt>
                      <c:pt idx="2">
                        <c:v>Zuschuss Landkreis</c:v>
                      </c:pt>
                      <c:pt idx="3">
                        <c:v>Umlage Kommunen</c:v>
                      </c:pt>
                      <c:pt idx="4">
                        <c:v>Sonstiges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Tabelle1!$B$2:$B$6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0.68940000000000001</c:v>
                      </c:pt>
                      <c:pt idx="1">
                        <c:v>0.1116</c:v>
                      </c:pt>
                      <c:pt idx="2">
                        <c:v>7.1199999999999999E-2</c:v>
                      </c:pt>
                      <c:pt idx="3">
                        <c:v>0.11559999999999999</c:v>
                      </c:pt>
                      <c:pt idx="4">
                        <c:v>1.2200000000000001E-2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C97-4641-BB19-C32F1C7CC8B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0" i="0" baseline="0">
                <a:effectLst/>
              </a:rPr>
              <a:t>Entwicklung </a:t>
            </a:r>
          </a:p>
          <a:p>
            <a:pPr>
              <a:defRPr/>
            </a:pPr>
            <a:r>
              <a:rPr lang="de-DE" sz="1400" b="0" i="0" baseline="0">
                <a:effectLst/>
              </a:rPr>
              <a:t>angebotene  VA</a:t>
            </a:r>
            <a:endParaRPr lang="de-DE" sz="1400">
              <a:effectLst/>
            </a:endParaRPr>
          </a:p>
        </c:rich>
      </c:tx>
      <c:layout>
        <c:manualLayout>
          <c:xMode val="edge"/>
          <c:yMode val="edge"/>
          <c:x val="0.24938503566175108"/>
          <c:y val="4.2564511838254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'Vorlage_Zahlen für Gemeinderat'!$B$1</c:f>
              <c:strCache>
                <c:ptCount val="1"/>
                <c:pt idx="0">
                  <c:v>Anzahl Veranstal-tungen (VA)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'Vorlage_Zahlen für Gemeinderat'!$A$2:$A$7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'Vorlage_Zahlen für Gemeinderat'!$B$2:$B$7</c:f>
              <c:numCache>
                <c:formatCode>General</c:formatCode>
                <c:ptCount val="6"/>
                <c:pt idx="0">
                  <c:v>226</c:v>
                </c:pt>
                <c:pt idx="1">
                  <c:v>206</c:v>
                </c:pt>
                <c:pt idx="2">
                  <c:v>229</c:v>
                </c:pt>
                <c:pt idx="3">
                  <c:v>155</c:v>
                </c:pt>
                <c:pt idx="4">
                  <c:v>195</c:v>
                </c:pt>
                <c:pt idx="5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7-4C0A-8613-756FFAF0F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47679"/>
        <c:axId val="420944831"/>
      </c:barChart>
      <c:catAx>
        <c:axId val="19914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0944831"/>
        <c:crosses val="autoZero"/>
        <c:auto val="1"/>
        <c:lblAlgn val="ctr"/>
        <c:lblOffset val="100"/>
        <c:noMultiLvlLbl val="0"/>
      </c:catAx>
      <c:valAx>
        <c:axId val="42094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914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Entwicklung durchgeführte 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'Vorlage_Zahlen für Gemeinderat'!$B$9</c:f>
              <c:strCache>
                <c:ptCount val="1"/>
                <c:pt idx="0">
                  <c:v>Anzahl durchgeführte 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'Vorlage_Zahlen für Gemeinderat'!$A$10:$A$15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'Vorlage_Zahlen für Gemeinderat'!$B$10:$B$15</c:f>
              <c:numCache>
                <c:formatCode>General</c:formatCode>
                <c:ptCount val="6"/>
                <c:pt idx="0">
                  <c:v>125</c:v>
                </c:pt>
                <c:pt idx="1">
                  <c:v>89</c:v>
                </c:pt>
                <c:pt idx="2">
                  <c:v>63</c:v>
                </c:pt>
                <c:pt idx="3">
                  <c:v>81</c:v>
                </c:pt>
                <c:pt idx="4">
                  <c:v>115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8-4F57-8104-B9107FD86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00095"/>
        <c:axId val="227438367"/>
      </c:barChart>
      <c:catAx>
        <c:axId val="20580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438367"/>
        <c:crosses val="autoZero"/>
        <c:auto val="1"/>
        <c:lblAlgn val="ctr"/>
        <c:lblOffset val="100"/>
        <c:noMultiLvlLbl val="0"/>
      </c:catAx>
      <c:valAx>
        <c:axId val="22743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580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Entwicklung Durchführungsquote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'Vorlage_Zahlen für Gemeinderat'!$B$18</c:f>
              <c:strCache>
                <c:ptCount val="1"/>
                <c:pt idx="0">
                  <c:v>Durchführungsquote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'Vorlage_Zahlen für Gemeinderat'!$A$19:$A$24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'Vorlage_Zahlen für Gemeinderat'!$B$19:$B$24</c:f>
              <c:numCache>
                <c:formatCode>0%</c:formatCode>
                <c:ptCount val="6"/>
                <c:pt idx="0">
                  <c:v>0.55000000000000004</c:v>
                </c:pt>
                <c:pt idx="1">
                  <c:v>0.43</c:v>
                </c:pt>
                <c:pt idx="2">
                  <c:v>0.28000000000000003</c:v>
                </c:pt>
                <c:pt idx="3">
                  <c:v>0.52</c:v>
                </c:pt>
                <c:pt idx="4">
                  <c:v>0.59</c:v>
                </c:pt>
                <c:pt idx="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E-4FF5-AED8-403800738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20447"/>
        <c:axId val="199827807"/>
      </c:barChart>
      <c:catAx>
        <c:axId val="12692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9827807"/>
        <c:crosses val="autoZero"/>
        <c:auto val="1"/>
        <c:lblAlgn val="ctr"/>
        <c:lblOffset val="100"/>
        <c:noMultiLvlLbl val="0"/>
      </c:catAx>
      <c:valAx>
        <c:axId val="19982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6920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Entwicklung der durchgeführten Unterrichtseinheiten (UE)</a:t>
            </a:r>
            <a:endParaRPr lang="de-DE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'Vorlage_Zahlen für Gemeinderat'!$B$38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'Vorlage_Zahlen für Gemeinderat'!$A$39:$A$44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'Vorlage_Zahlen für Gemeinderat'!$B$39:$B$44</c:f>
              <c:numCache>
                <c:formatCode>_-* #,##0\ _€_-;\-* #,##0\ _€_-;_-* "-"??\ _€_-;_-@_-</c:formatCode>
                <c:ptCount val="6"/>
                <c:pt idx="0">
                  <c:v>1600</c:v>
                </c:pt>
                <c:pt idx="1">
                  <c:v>571</c:v>
                </c:pt>
                <c:pt idx="2">
                  <c:v>692</c:v>
                </c:pt>
                <c:pt idx="3">
                  <c:v>1090</c:v>
                </c:pt>
                <c:pt idx="4">
                  <c:v>1325</c:v>
                </c:pt>
                <c:pt idx="5">
                  <c:v>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5-43D1-B184-07D35E36A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523631"/>
        <c:axId val="538445967"/>
      </c:barChart>
      <c:catAx>
        <c:axId val="6135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8445967"/>
        <c:crosses val="autoZero"/>
        <c:auto val="1"/>
        <c:lblAlgn val="ctr"/>
        <c:lblOffset val="100"/>
        <c:noMultiLvlLbl val="0"/>
      </c:catAx>
      <c:valAx>
        <c:axId val="53844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352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Entwicklung</a:t>
            </a:r>
            <a:r>
              <a:rPr lang="de-DE" b="1" baseline="0"/>
              <a:t> bei den </a:t>
            </a:r>
            <a:r>
              <a:rPr lang="de-DE" b="1"/>
              <a:t>TN-Anmeldungen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'Vorlage_Zahlen für Gemeinderat'!$B$26</c:f>
              <c:strCache>
                <c:ptCount val="1"/>
                <c:pt idx="0">
                  <c:v>TN-Anmeldungen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'Vorlage_Zahlen für Gemeinderat'!$A$27:$A$32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'Vorlage_Zahlen für Gemeinderat'!$B$27:$B$32</c:f>
              <c:numCache>
                <c:formatCode>_-* #,##0\ _€_-;\-* #,##0\ _€_-;_-* "-"??\ _€_-;_-@_-</c:formatCode>
                <c:ptCount val="6"/>
                <c:pt idx="0">
                  <c:v>1196</c:v>
                </c:pt>
                <c:pt idx="1">
                  <c:v>846</c:v>
                </c:pt>
                <c:pt idx="2">
                  <c:v>641</c:v>
                </c:pt>
                <c:pt idx="3">
                  <c:v>752</c:v>
                </c:pt>
                <c:pt idx="4">
                  <c:v>1149</c:v>
                </c:pt>
                <c:pt idx="5">
                  <c:v>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2-4F74-865F-C25014834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13455"/>
        <c:axId val="197918223"/>
      </c:barChart>
      <c:catAx>
        <c:axId val="20331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7918223"/>
        <c:crosses val="autoZero"/>
        <c:auto val="1"/>
        <c:lblAlgn val="ctr"/>
        <c:lblOffset val="100"/>
        <c:noMultiLvlLbl val="0"/>
      </c:catAx>
      <c:valAx>
        <c:axId val="197918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331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7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6A8B8-55B9-4C90-8C25-E6F3834E0168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33C21-BDB9-4FB6-86F3-3EDE1D39F4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1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9B7E-355A-4215-BF46-6DC36B6EDE50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3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5FD9E-3903-4C00-B9B3-E878585BDD2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Begrüßen (BM, Gemeinderäte, Presse..)</a:t>
            </a:r>
          </a:p>
          <a:p>
            <a:r>
              <a:rPr lang="de-DE" dirty="0"/>
              <a:t>Dank</a:t>
            </a:r>
            <a:r>
              <a:rPr lang="de-DE" baseline="0" dirty="0"/>
              <a:t> für Möglichkeit, hier über die VHS-Arbeit zu berichten</a:t>
            </a:r>
          </a:p>
          <a:p>
            <a:r>
              <a:rPr lang="de-DE" baseline="0" dirty="0"/>
              <a:t>Nordheim hat </a:t>
            </a:r>
            <a:r>
              <a:rPr lang="de-DE" baseline="0" dirty="0" err="1"/>
              <a:t>ca</a:t>
            </a:r>
            <a:r>
              <a:rPr lang="de-DE" baseline="0" dirty="0"/>
              <a:t> 8.500 EW</a:t>
            </a:r>
          </a:p>
          <a:p>
            <a:r>
              <a:rPr lang="de-DE" baseline="0" dirty="0"/>
              <a:t>Zum Ablauf: </a:t>
            </a:r>
          </a:p>
          <a:p>
            <a:r>
              <a:rPr lang="de-DE" baseline="0" dirty="0"/>
              <a:t>Allg. Teil: Frau Keicher, Ortsspezifisches: ASTL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Dauer: ca. 20 min, im Anschluss gerne Rückfragen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11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192162C4-C119-4843-A876-4397F813A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54349E81-6101-47B7-ABB2-52FAC4A84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de-DE" altLang="de-DE" dirty="0"/>
              <a:t>Positive Entwicklung setzt sich fort</a:t>
            </a:r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D42B2C59-535E-45CC-A963-ECA173E2A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3ADD1-6E68-4A37-B018-AB34410F7146}" type="slidenum">
              <a:rPr lang="de-DE" altLang="de-DE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573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192162C4-C119-4843-A876-4397F813A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54349E81-6101-47B7-ABB2-52FAC4A84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de-DE" altLang="de-DE" dirty="0"/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D42B2C59-535E-45CC-A963-ECA173E2A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3ADD1-6E68-4A37-B018-AB34410F7146}" type="slidenum">
              <a:rPr lang="de-DE" altLang="de-DE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453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22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32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02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2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Vergangenheit erfolgreiche Kooperationen mit 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970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08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933825" y="341313"/>
            <a:ext cx="1195388" cy="895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9461" y="1303232"/>
            <a:ext cx="8727715" cy="5153092"/>
          </a:xfrm>
        </p:spPr>
        <p:txBody>
          <a:bodyPr/>
          <a:lstStyle/>
          <a:p>
            <a:r>
              <a:rPr lang="de-DE" dirty="0"/>
              <a:t>Frau Eichhorn ist mit ca. 21 % beschäftigt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29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de-DE" altLang="de-DE" dirty="0"/>
              <a:t>Verbandsvorsitz: BM Csaszar (Brackenheim), Stellv. BM Frey (Bad Friedrichshall)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dirty="0"/>
              <a:t>Verbandsversammlung: 1x jährlich 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dirty="0"/>
              <a:t>Verwaltungsrat: 3x jährlich, alle Sprengel vertreten </a:t>
            </a:r>
          </a:p>
          <a:p>
            <a:pPr eaLnBrk="1" hangingPunct="1">
              <a:spcBef>
                <a:spcPts val="1200"/>
              </a:spcBef>
            </a:pPr>
            <a:endParaRPr lang="de-DE" altLang="de-DE" dirty="0"/>
          </a:p>
          <a:p>
            <a:pPr>
              <a:spcBef>
                <a:spcPts val="1200"/>
              </a:spcBef>
            </a:pPr>
            <a:r>
              <a:rPr lang="de-DE" altLang="de-DE" dirty="0"/>
              <a:t>Außenstellen (AST): Planung und Organisation am Ort, Außenstellenbeirat</a:t>
            </a:r>
          </a:p>
          <a:p>
            <a:pPr>
              <a:spcBef>
                <a:spcPts val="1200"/>
              </a:spcBef>
            </a:pPr>
            <a:endParaRPr lang="de-DE" altLang="de-DE" dirty="0"/>
          </a:p>
          <a:p>
            <a:pPr>
              <a:spcBef>
                <a:spcPts val="1200"/>
              </a:spcBef>
            </a:pPr>
            <a:r>
              <a:rPr lang="de-DE" altLang="de-DE" dirty="0"/>
              <a:t>VHS-Geschäftsstelle (GS) in Heilbronn: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de-DE" altLang="de-DE" dirty="0"/>
              <a:t>Leitung (Direktorin, Verwaltungsleiter, Stabstelle), </a:t>
            </a:r>
            <a:br>
              <a:rPr lang="de-DE" altLang="de-DE" dirty="0"/>
            </a:br>
            <a:r>
              <a:rPr lang="de-DE" altLang="de-DE" dirty="0"/>
              <a:t>aktuell 6 pädagogische und 5 Verwaltungs-Mitarbeiterinnen: </a:t>
            </a:r>
            <a:br>
              <a:rPr lang="de-DE" altLang="de-DE" dirty="0"/>
            </a:br>
            <a:r>
              <a:rPr lang="de-DE" altLang="de-DE" dirty="0"/>
              <a:t>fachliche und administrative Unterstützung, Koordination, einheitliche Rahmenbedingungen, EDV, Finanzen, Abrechnung, Controlling, Statistik etc. </a:t>
            </a:r>
          </a:p>
          <a:p>
            <a:pPr marL="457200" lvl="1" indent="0">
              <a:spcBef>
                <a:spcPct val="0"/>
              </a:spcBef>
              <a:buNone/>
            </a:pPr>
            <a:endParaRPr lang="de-DE" alt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Insg. ca. 50 Beschäftigte in GS und 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  <a:p>
            <a:pPr marL="457200" lvl="1" indent="0">
              <a:spcBef>
                <a:spcPct val="0"/>
              </a:spcBef>
              <a:buNone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European Foundation for Quality Management (EFQM)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7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A5F98B3A-2400-49E5-9CBD-115501352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de-DE" sz="1200" b="1" dirty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33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FD9E-3903-4C00-B9B3-E878585BDD2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97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5FD9E-3903-4C00-B9B3-E878585BDD2A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192162C4-C119-4843-A876-4397F813A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54349E81-6101-47B7-ABB2-52FAC4A84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de-DE" altLang="de-DE" dirty="0"/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D42B2C59-535E-45CC-A963-ECA173E2A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3ADD1-6E68-4A37-B018-AB34410F7146}" type="slidenum">
              <a:rPr lang="de-DE" altLang="de-DE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825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20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9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flipH="1">
            <a:off x="468313" y="260350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H="1">
            <a:off x="468313" y="1125538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33375"/>
            <a:ext cx="12350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 flipH="1">
            <a:off x="468313" y="6381750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767"/>
            <a:ext cx="6851104" cy="77809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95288" y="6381750"/>
            <a:ext cx="8280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CC9BB5-9873-4AFA-8519-CEE32BAC4A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64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flipH="1">
            <a:off x="468313" y="260350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H="1">
            <a:off x="468313" y="1125538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33375"/>
            <a:ext cx="12350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 flipH="1">
            <a:off x="468313" y="6381750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767"/>
            <a:ext cx="6851104" cy="77809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95288" y="6381750"/>
            <a:ext cx="8280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CC9BB5-9873-4AFA-8519-CEE32BAC4A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3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flipH="1">
            <a:off x="468313" y="260350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H="1">
            <a:off x="468313" y="1125538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333375"/>
            <a:ext cx="12350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 flipH="1">
            <a:off x="468313" y="6381750"/>
            <a:ext cx="8207375" cy="0"/>
          </a:xfrm>
          <a:prstGeom prst="line">
            <a:avLst/>
          </a:prstGeom>
          <a:ln w="12700">
            <a:solidFill>
              <a:srgbClr val="E04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767"/>
            <a:ext cx="6851104" cy="77809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95288" y="6381750"/>
            <a:ext cx="8280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284450C-D8BF-4B71-95D1-9052113C12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48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56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3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8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9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74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71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36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7A9E-414F-4FE5-A481-27A959570D3A}" type="datetimeFigureOut">
              <a:rPr lang="de-DE" smtClean="0"/>
              <a:pPr/>
              <a:t>24.07.2025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60F2-1ECA-492F-B10D-5ECB69E3D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85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hs-unterland.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auffen@vhs-unterland.de" TargetMode="External"/><Relationship Id="rId5" Type="http://schemas.openxmlformats.org/officeDocument/2006/relationships/hyperlink" Target="http://www.facebook.com/vhs-unterland" TargetMode="External"/><Relationship Id="rId4" Type="http://schemas.openxmlformats.org/officeDocument/2006/relationships/hyperlink" Target="http://www.vhs-unterland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m-bw.de/Kultusministerium,Lde/Startseite/Kultur_Weiterbildung/Weiterbildungsfoerderu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hs-unterland.de/info/aussenstellenuebersich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vhs-unterland.de/vhs-t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hs-unterland.de/qualita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vhs-unterland.de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hyperlink" Target="http://www.vhs-business-hn.de/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 im Landkreis Heilbronn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B9B6C2-0E70-4510-A0CE-E76FAAFB8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2204725"/>
            <a:ext cx="7550496" cy="4169700"/>
          </a:xfrm>
          <a:prstGeom prst="rect">
            <a:avLst/>
          </a:prstGeom>
        </p:spPr>
      </p:pic>
      <p:sp>
        <p:nvSpPr>
          <p:cNvPr id="14339" name="Inhaltsplatzhalter 6"/>
          <p:cNvSpPr>
            <a:spLocks noGrp="1"/>
          </p:cNvSpPr>
          <p:nvPr>
            <p:ph idx="1"/>
          </p:nvPr>
        </p:nvSpPr>
        <p:spPr>
          <a:xfrm>
            <a:off x="457200" y="1341438"/>
            <a:ext cx="8147050" cy="4784725"/>
          </a:xfrm>
        </p:spPr>
        <p:txBody>
          <a:bodyPr>
            <a:normAutofit/>
          </a:bodyPr>
          <a:lstStyle/>
          <a:p>
            <a:pPr marL="85725" indent="-9525" algn="ctr" eaLnBrk="1" hangingPunct="1">
              <a:spcBef>
                <a:spcPts val="600"/>
              </a:spcBef>
              <a:buFont typeface="Arial" charset="0"/>
              <a:buNone/>
            </a:pPr>
            <a:r>
              <a:rPr lang="de-DE" altLang="de-DE" sz="2400" b="1" dirty="0"/>
              <a:t>Vorstellung und Bericht der VHS Unterland </a:t>
            </a:r>
          </a:p>
          <a:p>
            <a:pPr marL="85725" indent="-9525" algn="ctr" eaLnBrk="1" hangingPunct="1">
              <a:spcBef>
                <a:spcPts val="600"/>
              </a:spcBef>
              <a:buFont typeface="Arial" charset="0"/>
              <a:buNone/>
            </a:pPr>
            <a:r>
              <a:rPr lang="de-DE" altLang="de-DE" sz="2400" b="1" dirty="0"/>
              <a:t>im Gemeinderat von Nordheim am 30. Juli 2025</a:t>
            </a:r>
          </a:p>
          <a:p>
            <a:pPr marL="85725" indent="-9525" algn="ctr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1200" b="1" dirty="0"/>
          </a:p>
          <a:p>
            <a:pPr marL="85725" indent="-9525" algn="ctr" eaLnBrk="1" hangingPunct="1">
              <a:lnSpc>
                <a:spcPct val="80000"/>
              </a:lnSpc>
              <a:buFont typeface="Arial" charset="0"/>
              <a:buNone/>
            </a:pPr>
            <a:br>
              <a:rPr lang="de-DE" altLang="de-DE" sz="1200" b="1" dirty="0"/>
            </a:br>
            <a:endParaRPr lang="de-DE" altLang="de-DE" sz="1200" b="1" dirty="0"/>
          </a:p>
          <a:p>
            <a:pPr marL="85725" indent="-9525" eaLnBrk="1" hangingPunct="1">
              <a:lnSpc>
                <a:spcPct val="80000"/>
              </a:lnSpc>
            </a:pPr>
            <a:endParaRPr lang="de-DE" altLang="de-DE" sz="1000" dirty="0"/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8664D634-7BF0-4D3C-8392-1997D22D5CC4}"/>
              </a:ext>
            </a:extLst>
          </p:cNvPr>
          <p:cNvSpPr/>
          <p:nvPr/>
        </p:nvSpPr>
        <p:spPr>
          <a:xfrm rot="17627486">
            <a:off x="3063490" y="4493576"/>
            <a:ext cx="466896" cy="11137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42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54782311-088F-49F1-9782-323774C9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Infos zur Entwicklung der Zahlen in 2024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EA80F051-5D1F-4246-A275-2B967E7D1D74}"/>
              </a:ext>
            </a:extLst>
          </p:cNvPr>
          <p:cNvSpPr txBox="1">
            <a:spLocks/>
          </p:cNvSpPr>
          <p:nvPr/>
        </p:nvSpPr>
        <p:spPr>
          <a:xfrm>
            <a:off x="395288" y="6381750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Folie </a:t>
            </a:r>
            <a:fld id="{09CC9BB5-9873-4AFA-8519-CEE32BAC4A09}" type="slidenum">
              <a:rPr lang="de-DE"/>
              <a:pPr/>
              <a:t>10</a:t>
            </a:fld>
            <a:r>
              <a:rPr lang="de-DE" dirty="0"/>
              <a:t> von 25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405314-E5B9-47A5-9185-B416A3182993}"/>
              </a:ext>
            </a:extLst>
          </p:cNvPr>
          <p:cNvSpPr txBox="1"/>
          <p:nvPr/>
        </p:nvSpPr>
        <p:spPr>
          <a:xfrm>
            <a:off x="611560" y="113751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Weitere Verbesserung zum Jahr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Kurse – die DQ hat sich von 68% auf 69% erhöht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DD3F41-543A-4F9B-8ACF-B77DAF5B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5" y="1844824"/>
            <a:ext cx="8428450" cy="43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59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54782311-088F-49F1-9782-323774C9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/>
            <a:r>
              <a:rPr lang="de-DE" altLang="de-DE" b="1" dirty="0">
                <a:solidFill>
                  <a:srgbClr val="A6A6A6"/>
                </a:solidFill>
              </a:rPr>
              <a:t>Infos zur Entwicklung der UE-Zahlen in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D21D99-E1CC-414E-A3DA-C3D031617FB7}"/>
              </a:ext>
            </a:extLst>
          </p:cNvPr>
          <p:cNvSpPr txBox="1"/>
          <p:nvPr/>
        </p:nvSpPr>
        <p:spPr>
          <a:xfrm>
            <a:off x="611560" y="12687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Weitere Verbesserung der UE (ff + </a:t>
            </a:r>
            <a:r>
              <a:rPr lang="de-DE" b="1" dirty="0" err="1"/>
              <a:t>nff</a:t>
            </a:r>
            <a:r>
              <a:rPr lang="de-DE" b="1" dirty="0"/>
              <a:t>) zum Jahr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knapp 2.000 UE mehr (</a:t>
            </a:r>
            <a:r>
              <a:rPr lang="de-DE" dirty="0">
                <a:sym typeface="Wingdings" panose="05000000000000000000" pitchFamily="2" charset="2"/>
              </a:rPr>
              <a:t>5 % mehr als im Vorjahr)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81 % von 2019 (Vorjahr: 77 %)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F8F97D-20BF-4F54-AD00-887301EA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6" y="2224241"/>
            <a:ext cx="6686274" cy="40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42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54782311-088F-49F1-9782-323774C9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/>
            <a:r>
              <a:rPr lang="de-DE" altLang="de-DE" b="1" dirty="0">
                <a:solidFill>
                  <a:srgbClr val="A6A6A6"/>
                </a:solidFill>
              </a:rPr>
              <a:t>Infos zur Entwicklung der TN-Zahlen in 2024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C90987C-A196-47F5-81D0-20E71B838DCA}"/>
              </a:ext>
            </a:extLst>
          </p:cNvPr>
          <p:cNvSpPr txBox="1">
            <a:spLocks/>
          </p:cNvSpPr>
          <p:nvPr/>
        </p:nvSpPr>
        <p:spPr>
          <a:xfrm>
            <a:off x="395288" y="6381750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Folie </a:t>
            </a:r>
            <a:fld id="{09CC9BB5-9873-4AFA-8519-CEE32BAC4A09}" type="slidenum">
              <a:rPr lang="de-DE"/>
              <a:pPr/>
              <a:t>12</a:t>
            </a:fld>
            <a:r>
              <a:rPr lang="de-DE" dirty="0"/>
              <a:t> von 25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4DB5CB-8AF3-43A4-BDB0-2AD5FBC63C9B}"/>
              </a:ext>
            </a:extLst>
          </p:cNvPr>
          <p:cNvSpPr txBox="1"/>
          <p:nvPr/>
        </p:nvSpPr>
        <p:spPr>
          <a:xfrm>
            <a:off x="611560" y="12687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Weitere klare Verbesserung zum Jahr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+ 2.427 TN </a:t>
            </a:r>
            <a:r>
              <a:rPr lang="de-DE" dirty="0">
                <a:sym typeface="Wingdings" panose="05000000000000000000" pitchFamily="2" charset="2"/>
              </a:rPr>
              <a:t> 7 % mehr als im Vorjahr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88 % von 2019 (Vorjahr: 82 %)</a:t>
            </a:r>
            <a:endParaRPr lang="de-DE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2A07A3-250E-4563-931F-15FEAA9F0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317133"/>
            <a:ext cx="6707089" cy="39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25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 in Nordheim 2024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8B0689CF-189D-46F0-82DA-AB2F5BFF1259}"/>
              </a:ext>
            </a:extLst>
          </p:cNvPr>
          <p:cNvSpPr txBox="1">
            <a:spLocks/>
          </p:cNvSpPr>
          <p:nvPr/>
        </p:nvSpPr>
        <p:spPr>
          <a:xfrm>
            <a:off x="385192" y="1340768"/>
            <a:ext cx="8363272" cy="4608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DDD908-75ED-469B-BD86-799AD2530BB7}"/>
              </a:ext>
            </a:extLst>
          </p:cNvPr>
          <p:cNvSpPr txBox="1"/>
          <p:nvPr/>
        </p:nvSpPr>
        <p:spPr>
          <a:xfrm>
            <a:off x="479511" y="1205665"/>
            <a:ext cx="8291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Steigerung im Verhältnis zu 2023: 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geplante Kurse um 8,2% und durchgeführte Kurse um 18,3% gestiegen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DQ hat sich erhöht von 59 % auf 64 %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durchgeführter Kurse höher als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ACA04FA-FDBA-4D50-9DA7-39FF49334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508637"/>
              </p:ext>
            </p:extLst>
          </p:nvPr>
        </p:nvGraphicFramePr>
        <p:xfrm>
          <a:off x="154211" y="2494131"/>
          <a:ext cx="3143826" cy="319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7864AFF-4D9F-4B7C-8B98-17D92606F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860240"/>
              </p:ext>
            </p:extLst>
          </p:nvPr>
        </p:nvGraphicFramePr>
        <p:xfrm>
          <a:off x="3298037" y="2440373"/>
          <a:ext cx="3021305" cy="327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DC3A393C-AC37-4752-9F57-D7BACABD3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69611"/>
              </p:ext>
            </p:extLst>
          </p:nvPr>
        </p:nvGraphicFramePr>
        <p:xfrm>
          <a:off x="6084167" y="2440373"/>
          <a:ext cx="3178697" cy="327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559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 in Nordheim 2024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AB4F64-57A8-41E7-8DFE-B5513493276F}"/>
              </a:ext>
            </a:extLst>
          </p:cNvPr>
          <p:cNvSpPr txBox="1"/>
          <p:nvPr/>
        </p:nvSpPr>
        <p:spPr>
          <a:xfrm>
            <a:off x="611560" y="12687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Weitere Verbesserung der UE (ff + </a:t>
            </a:r>
            <a:r>
              <a:rPr lang="de-DE" b="1" dirty="0" err="1"/>
              <a:t>nff</a:t>
            </a:r>
            <a:r>
              <a:rPr lang="de-DE" b="1" dirty="0"/>
              <a:t>) zum Jahr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460 UE mehr (34,7</a:t>
            </a:r>
            <a:r>
              <a:rPr lang="de-DE" dirty="0">
                <a:sym typeface="Wingdings" panose="05000000000000000000" pitchFamily="2" charset="2"/>
              </a:rPr>
              <a:t> % mehr als im Vorjahr) 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UE-Zahl auch höher als in 2019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endParaRPr lang="de-DE" b="1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761CBF4-5CF7-4C15-8E28-169B47D72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709219"/>
              </p:ext>
            </p:extLst>
          </p:nvPr>
        </p:nvGraphicFramePr>
        <p:xfrm>
          <a:off x="1417988" y="2132856"/>
          <a:ext cx="5867444" cy="422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53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 in Nordheim 2024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FB4E25-42CE-4C59-9A1F-F102D491FD78}"/>
              </a:ext>
            </a:extLst>
          </p:cNvPr>
          <p:cNvSpPr txBox="1"/>
          <p:nvPr/>
        </p:nvSpPr>
        <p:spPr>
          <a:xfrm>
            <a:off x="611560" y="126876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Weitere klare Verbesserung zum Jahr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Knapp 200 TN mehr </a:t>
            </a:r>
            <a:r>
              <a:rPr lang="de-DE" dirty="0">
                <a:sym typeface="Wingdings" panose="05000000000000000000" pitchFamily="2" charset="2"/>
              </a:rPr>
              <a:t>als im Vorjahr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Anzahl von 2019 schon um 200 TN überstiegen</a:t>
            </a:r>
            <a:endParaRPr lang="de-DE" b="1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3E83298-D82A-4966-B828-83F0F036F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70855"/>
              </p:ext>
            </p:extLst>
          </p:nvPr>
        </p:nvGraphicFramePr>
        <p:xfrm>
          <a:off x="971600" y="2355026"/>
          <a:ext cx="6984776" cy="401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46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 in Nordheim</a:t>
            </a:r>
            <a:endParaRPr lang="de-DE" altLang="de-DE" sz="1800" b="1" dirty="0">
              <a:solidFill>
                <a:srgbClr val="A6A6A6"/>
              </a:solidFill>
              <a:highlight>
                <a:srgbClr val="FFFF00"/>
              </a:highlight>
            </a:endParaRP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8B0689CF-189D-46F0-82DA-AB2F5BFF1259}"/>
              </a:ext>
            </a:extLst>
          </p:cNvPr>
          <p:cNvSpPr txBox="1">
            <a:spLocks/>
          </p:cNvSpPr>
          <p:nvPr/>
        </p:nvSpPr>
        <p:spPr>
          <a:xfrm>
            <a:off x="385192" y="1340768"/>
            <a:ext cx="8363272" cy="4608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2000" dirty="0"/>
          </a:p>
          <a:p>
            <a:pPr>
              <a:spcBef>
                <a:spcPts val="0"/>
              </a:spcBef>
            </a:pPr>
            <a:endParaRPr lang="de-DE" sz="2000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endParaRPr lang="de-DE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24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400" b="1" dirty="0"/>
              <a:t> 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25964"/>
          <a:stretch/>
        </p:blipFill>
        <p:spPr>
          <a:xfrm>
            <a:off x="539552" y="1381968"/>
            <a:ext cx="1800200" cy="19030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742624" y="1448779"/>
            <a:ext cx="1920215" cy="17281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99" y="1361368"/>
            <a:ext cx="1656183" cy="19442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10" y="1381968"/>
            <a:ext cx="1656757" cy="18910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1" y="3861048"/>
            <a:ext cx="2625169" cy="17853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66" y="3875623"/>
            <a:ext cx="2506498" cy="17695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6AB348-35C2-4A3B-AAC2-EB9B8D15C6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60" y="3859899"/>
            <a:ext cx="2677956" cy="17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BC15D-AEFD-4C0D-9C45-0C706BAA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A6A6A6"/>
                </a:solidFill>
              </a:rPr>
              <a:t>Themenschwerpunkte derzeit und künftige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741342-6262-482A-9810-FFB5134A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525963"/>
          </a:xfrm>
        </p:spPr>
        <p:txBody>
          <a:bodyPr>
            <a:normAutofit fontScale="92500"/>
          </a:bodyPr>
          <a:lstStyle/>
          <a:p>
            <a:r>
              <a:rPr lang="de-DE" sz="2600" b="1" dirty="0"/>
              <a:t>Erwachsene: Gesundheit- und Bewegungskurse sowie Informationsveranstaltungen zu Gesundheitsthemen, Verbraucherbildung, Kochkurse, Sprachkurse, Kreativkurse</a:t>
            </a:r>
          </a:p>
          <a:p>
            <a:endParaRPr lang="de-DE" sz="1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e-DE" sz="1100" b="1" dirty="0">
              <a:highlight>
                <a:srgbClr val="FFFF00"/>
              </a:highlight>
            </a:endParaRPr>
          </a:p>
          <a:p>
            <a:endParaRPr lang="de-DE" sz="1100" b="1" dirty="0">
              <a:highlight>
                <a:srgbClr val="FFFF00"/>
              </a:highlight>
            </a:endParaRPr>
          </a:p>
          <a:p>
            <a:r>
              <a:rPr lang="de-DE" sz="2600" b="1" dirty="0"/>
              <a:t>Kinder: Mutter-Kind-Kurse, Kreativkurse, Entspannung für Kinder, Zumba Kids Kurse, Programmierkurse, Technikkurse, Back- und Kochkurse, Ferienwoche Sprachen, Vorbereitungs-kurse Prüfungen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Kooperationen sind mit Gemeinde</a:t>
            </a:r>
            <a:r>
              <a:rPr lang="de-DE" dirty="0"/>
              <a:t>, </a:t>
            </a:r>
            <a:r>
              <a:rPr lang="de-DE" sz="2400" b="1" dirty="0"/>
              <a:t>Schulen und Vereinen möglich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02827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3"/>
          <p:cNvSpPr>
            <a:spLocks noGrp="1"/>
          </p:cNvSpPr>
          <p:nvPr>
            <p:ph type="title"/>
          </p:nvPr>
        </p:nvSpPr>
        <p:spPr>
          <a:xfrm>
            <a:off x="251520" y="320675"/>
            <a:ext cx="7057330" cy="777875"/>
          </a:xfrm>
        </p:spPr>
        <p:txBody>
          <a:bodyPr/>
          <a:lstStyle/>
          <a:p>
            <a:pPr algn="l"/>
            <a:r>
              <a:rPr lang="de-DE" altLang="de-DE" b="1" dirty="0">
                <a:solidFill>
                  <a:srgbClr val="A6A6A6"/>
                </a:solidFill>
              </a:rPr>
              <a:t> 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sp>
        <p:nvSpPr>
          <p:cNvPr id="30" name="Inhaltsplatzhalter 6"/>
          <p:cNvSpPr>
            <a:spLocks noGrp="1"/>
          </p:cNvSpPr>
          <p:nvPr>
            <p:ph idx="1"/>
          </p:nvPr>
        </p:nvSpPr>
        <p:spPr>
          <a:xfrm>
            <a:off x="457201" y="1268761"/>
            <a:ext cx="8075240" cy="2376263"/>
          </a:xfrm>
        </p:spPr>
        <p:txBody>
          <a:bodyPr>
            <a:normAutofit/>
          </a:bodyPr>
          <a:lstStyle/>
          <a:p>
            <a:pPr marL="171450" lvl="1" indent="0" algn="ctr">
              <a:buNone/>
            </a:pPr>
            <a:endParaRPr lang="de-DE" sz="2000" b="1" i="1" dirty="0"/>
          </a:p>
          <a:p>
            <a:pPr marL="171450" lvl="1" indent="0" algn="ctr">
              <a:buNone/>
            </a:pPr>
            <a:r>
              <a:rPr lang="de-DE" sz="4000" b="1" i="1" dirty="0"/>
              <a:t>Danke für Ihre Aufmerksamkeit </a:t>
            </a:r>
          </a:p>
          <a:p>
            <a:pPr marL="17145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b="1" i="1" dirty="0"/>
              <a:t>und Ihre Unterstützung!</a:t>
            </a:r>
          </a:p>
        </p:txBody>
      </p:sp>
      <p:sp>
        <p:nvSpPr>
          <p:cNvPr id="4" name="Inhaltsplatzhalter 6"/>
          <p:cNvSpPr txBox="1">
            <a:spLocks/>
          </p:cNvSpPr>
          <p:nvPr/>
        </p:nvSpPr>
        <p:spPr>
          <a:xfrm>
            <a:off x="-468560" y="3815235"/>
            <a:ext cx="9468544" cy="300965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0" algn="ctr">
              <a:buFont typeface="Arial" panose="020B0604020202020204" pitchFamily="34" charset="0"/>
              <a:buNone/>
            </a:pPr>
            <a:endParaRPr lang="de-DE" sz="2200" b="1" dirty="0"/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b="1" dirty="0"/>
              <a:t>VHS Unterland Geschäftsstelle 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/>
              <a:t>Allee 40, 74072 Heilbronn,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/>
              <a:t>Tel. 07131 5940-0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>
                <a:hlinkClick r:id="rId3"/>
              </a:rPr>
              <a:t>keicher@vhs-unterland.de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>
                <a:hlinkClick r:id="rId4"/>
              </a:rPr>
              <a:t>www.vhs-unterland.de</a:t>
            </a:r>
            <a:r>
              <a:rPr lang="de-DE" sz="2200" dirty="0"/>
              <a:t>  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>
                <a:hlinkClick r:id="rId5"/>
              </a:rPr>
              <a:t>www.facebook.com/vhs-unterland</a:t>
            </a:r>
            <a:endParaRPr lang="de-DE" sz="2200" dirty="0"/>
          </a:p>
          <a:p>
            <a:pPr marL="171450" lvl="1" indent="0" algn="ctr">
              <a:buNone/>
            </a:pPr>
            <a:r>
              <a:rPr lang="de-DE" sz="2200" u="sng" dirty="0">
                <a:solidFill>
                  <a:srgbClr val="0000FF"/>
                </a:solidFill>
              </a:rPr>
              <a:t>Instagram.com/</a:t>
            </a:r>
            <a:r>
              <a:rPr lang="de-DE" sz="2200" u="sng" dirty="0" err="1">
                <a:solidFill>
                  <a:srgbClr val="0000FF"/>
                </a:solidFill>
              </a:rPr>
              <a:t>vhsunterland</a:t>
            </a:r>
            <a:endParaRPr lang="de-DE" sz="2200" u="sng" dirty="0">
              <a:solidFill>
                <a:srgbClr val="0000FF"/>
              </a:solidFill>
            </a:endParaRPr>
          </a:p>
          <a:p>
            <a:pPr marL="171450" lvl="1" indent="0" algn="ctr">
              <a:buFont typeface="Arial" panose="020B0604020202020204" pitchFamily="34" charset="0"/>
              <a:buNone/>
            </a:pPr>
            <a:endParaRPr lang="de-DE" sz="2200" dirty="0"/>
          </a:p>
          <a:p>
            <a:pPr marL="171450" lvl="1" indent="0" algn="ctr">
              <a:buFont typeface="Arial" panose="020B0604020202020204" pitchFamily="34" charset="0"/>
              <a:buNone/>
            </a:pPr>
            <a:endParaRPr lang="de-DE" sz="2200" dirty="0"/>
          </a:p>
          <a:p>
            <a:pPr marL="171450" lvl="1" indent="0" algn="ctr">
              <a:buFont typeface="Arial" panose="020B0604020202020204" pitchFamily="34" charset="0"/>
              <a:buNone/>
            </a:pPr>
            <a:endParaRPr lang="de-DE" sz="2200" dirty="0"/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b="1" dirty="0"/>
              <a:t>VHS Außenstelle Nordheim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/>
              <a:t>Hauptstraße 26,</a:t>
            </a:r>
          </a:p>
          <a:p>
            <a:pPr marL="171450" lvl="1" indent="0" algn="ctr">
              <a:buFont typeface="Arial" panose="020B0604020202020204" pitchFamily="34" charset="0"/>
              <a:buNone/>
            </a:pPr>
            <a:r>
              <a:rPr lang="de-DE" sz="2200" dirty="0"/>
              <a:t>74226 Nordheim</a:t>
            </a:r>
            <a:endParaRPr lang="de-DE" sz="2200" b="1" dirty="0"/>
          </a:p>
          <a:p>
            <a:pPr marL="171450" lvl="1" indent="0" algn="ctr">
              <a:buNone/>
            </a:pPr>
            <a:r>
              <a:rPr lang="de-DE" sz="2200" dirty="0"/>
              <a:t>Tel. 07133 182 2210</a:t>
            </a:r>
          </a:p>
          <a:p>
            <a:pPr marL="171450" lvl="1" indent="0" algn="ctr">
              <a:buNone/>
            </a:pPr>
            <a:r>
              <a:rPr lang="de-DE" sz="2200" dirty="0"/>
              <a:t>Tel2: 07133 182 1199</a:t>
            </a:r>
            <a:br>
              <a:rPr lang="de-DE" sz="2400" dirty="0"/>
            </a:br>
            <a:r>
              <a:rPr lang="de-DE" dirty="0">
                <a:solidFill>
                  <a:srgbClr val="0000FF"/>
                </a:solidFill>
              </a:rPr>
              <a:t> </a:t>
            </a:r>
            <a:r>
              <a:rPr lang="de-DE" sz="2200" dirty="0">
                <a:solidFill>
                  <a:srgbClr val="0000FF"/>
                </a:solidFill>
                <a:hlinkClick r:id="rId6" tooltip="E-Mail an brackenheim@vhs-unterland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nordheim@vhs-unterland.de</a:t>
            </a:r>
            <a:endParaRPr lang="de-DE" sz="2200" dirty="0">
              <a:solidFill>
                <a:srgbClr val="0000FF"/>
              </a:solidFill>
            </a:endParaRPr>
          </a:p>
          <a:p>
            <a:pPr marL="171450" lvl="1" indent="0" algn="ctr">
              <a:buNone/>
            </a:pPr>
            <a:endParaRPr lang="de-DE" sz="2200" dirty="0">
              <a:solidFill>
                <a:srgbClr val="0000FF"/>
              </a:solidFill>
            </a:endParaRPr>
          </a:p>
          <a:p>
            <a:pPr marL="171450" lvl="1" indent="0" algn="ctr">
              <a:buNone/>
            </a:pPr>
            <a:endParaRPr lang="de-DE" sz="2200" dirty="0">
              <a:solidFill>
                <a:srgbClr val="0000FF"/>
              </a:solidFill>
            </a:endParaRPr>
          </a:p>
          <a:p>
            <a:pPr marL="171450" lvl="1" indent="0" algn="ctr">
              <a:buNone/>
            </a:pPr>
            <a:endParaRPr lang="de-DE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320675"/>
            <a:ext cx="6985322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 mit der Außenstelle Nordheim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01C444-4FF4-4948-AFDB-137E5386252C}"/>
              </a:ext>
            </a:extLst>
          </p:cNvPr>
          <p:cNvSpPr txBox="1"/>
          <p:nvPr/>
        </p:nvSpPr>
        <p:spPr>
          <a:xfrm>
            <a:off x="0" y="4364063"/>
            <a:ext cx="3365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1" indent="76200" algn="ctr">
              <a:buFont typeface="Arial" panose="020B0604020202020204" pitchFamily="34" charset="0"/>
              <a:buNone/>
            </a:pPr>
            <a:r>
              <a:rPr lang="de-DE" sz="2200" dirty="0"/>
              <a:t>Roswitha Keicher</a:t>
            </a:r>
          </a:p>
          <a:p>
            <a:pPr marL="95250" lvl="1" indent="76200" algn="ctr">
              <a:buFont typeface="Arial" panose="020B0604020202020204" pitchFamily="34" charset="0"/>
              <a:buNone/>
            </a:pPr>
            <a:r>
              <a:rPr lang="de-DE" sz="2200" dirty="0"/>
              <a:t>Direktorin VHS Unterland</a:t>
            </a:r>
          </a:p>
          <a:p>
            <a:pPr marL="95250" lvl="1" indent="76200" algn="ctr">
              <a:buFont typeface="Arial" panose="020B0604020202020204" pitchFamily="34" charset="0"/>
              <a:buNone/>
            </a:pPr>
            <a:r>
              <a:rPr lang="de-DE" sz="2200" dirty="0"/>
              <a:t>seit 01.09.2022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8C8204-F100-45CF-BBA1-83F1EEAA9DAC}"/>
              </a:ext>
            </a:extLst>
          </p:cNvPr>
          <p:cNvSpPr txBox="1"/>
          <p:nvPr/>
        </p:nvSpPr>
        <p:spPr>
          <a:xfrm>
            <a:off x="4427984" y="4364063"/>
            <a:ext cx="33657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1" indent="76200" algn="ctr">
              <a:buFont typeface="Arial" panose="020B0604020202020204" pitchFamily="34" charset="0"/>
              <a:buNone/>
            </a:pPr>
            <a:r>
              <a:rPr lang="de-DE" sz="2200" dirty="0"/>
              <a:t>Elke </a:t>
            </a:r>
            <a:r>
              <a:rPr lang="de-DE" sz="2200" dirty="0" err="1"/>
              <a:t>Hettler</a:t>
            </a:r>
            <a:endParaRPr lang="de-DE" sz="2200" dirty="0"/>
          </a:p>
          <a:p>
            <a:pPr marL="95250" lvl="1" indent="76200" algn="ctr"/>
            <a:r>
              <a:rPr lang="de-DE" sz="2200" dirty="0"/>
              <a:t>Außenstellenleiterin</a:t>
            </a:r>
          </a:p>
          <a:p>
            <a:pPr marL="95250" lvl="1" indent="76200" algn="ctr">
              <a:buFont typeface="Arial" panose="020B0604020202020204" pitchFamily="34" charset="0"/>
              <a:buNone/>
            </a:pPr>
            <a:r>
              <a:rPr lang="de-DE" sz="2200" dirty="0"/>
              <a:t>seit 01.08.2012 </a:t>
            </a:r>
          </a:p>
          <a:p>
            <a:pPr marL="95250" lvl="1" indent="76200" algn="ctr">
              <a:buFont typeface="Arial" panose="020B0604020202020204" pitchFamily="34" charset="0"/>
              <a:buNone/>
            </a:pPr>
            <a:r>
              <a:rPr lang="de-DE" sz="2200" dirty="0"/>
              <a:t> </a:t>
            </a:r>
          </a:p>
          <a:p>
            <a:endParaRPr lang="de-DE" dirty="0"/>
          </a:p>
        </p:txBody>
      </p:sp>
      <p:pic>
        <p:nvPicPr>
          <p:cNvPr id="1030" name="Picture 6" descr="https://www.vhs-unterland.de/fileadmin/kuferweb/webbasys/bilder/ben/B_517_1.jpg">
            <a:extLst>
              <a:ext uri="{FF2B5EF4-FFF2-40B4-BE49-F238E27FC236}">
                <a16:creationId xmlns:a16="http://schemas.microsoft.com/office/drawing/2014/main" id="{981BF47A-AA8D-41E9-A0A2-57B85BE5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19" y="1606881"/>
            <a:ext cx="2247809" cy="22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A06BEEE-770D-41F2-BAED-1C182599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215" y="1642832"/>
            <a:ext cx="2246768" cy="22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6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graphen Zeichen&quot; Bilder – Durchsuchen 32 Archivfotos ...">
            <a:extLst>
              <a:ext uri="{FF2B5EF4-FFF2-40B4-BE49-F238E27FC236}">
                <a16:creationId xmlns:a16="http://schemas.microsoft.com/office/drawing/2014/main" id="{561C67D2-A8F4-4C15-83B4-CFFFF688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48" y="2636912"/>
            <a:ext cx="3026061" cy="18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488734" y="303758"/>
            <a:ext cx="7129338" cy="777875"/>
          </a:xfrm>
        </p:spPr>
        <p:txBody>
          <a:bodyPr/>
          <a:lstStyle/>
          <a:p>
            <a:pPr algn="l" eaLnBrk="1" hangingPunct="1"/>
            <a:r>
              <a:rPr lang="de-DE" altLang="de-DE" sz="2400" b="1" dirty="0">
                <a:solidFill>
                  <a:srgbClr val="A6A6A6"/>
                </a:solidFill>
              </a:rPr>
              <a:t>Gesetzlicher Auftrag, gesellschaftliche Aufgabe</a:t>
            </a:r>
          </a:p>
        </p:txBody>
      </p:sp>
      <p:sp>
        <p:nvSpPr>
          <p:cNvPr id="21507" name="Inhaltsplatzhalter 6"/>
          <p:cNvSpPr>
            <a:spLocks noGrp="1"/>
          </p:cNvSpPr>
          <p:nvPr>
            <p:ph idx="1"/>
          </p:nvPr>
        </p:nvSpPr>
        <p:spPr>
          <a:xfrm>
            <a:off x="488734" y="1124744"/>
            <a:ext cx="8156929" cy="5969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2000" b="1" dirty="0">
                <a:hlinkClick r:id="rId3"/>
              </a:rPr>
              <a:t>Landesverfassung Artikel 22 und Weiterbildungsförderungsgesetz BW </a:t>
            </a:r>
            <a:endParaRPr lang="de-DE" altLang="de-DE" sz="2000" b="1" dirty="0"/>
          </a:p>
          <a:p>
            <a:pPr marL="0" indent="0" eaLnBrk="1" hangingPunct="1">
              <a:buNone/>
            </a:pPr>
            <a:endParaRPr lang="de-DE" altLang="de-DE" sz="800" b="1" dirty="0"/>
          </a:p>
          <a:p>
            <a:r>
              <a:rPr lang="de-DE" sz="2000" dirty="0"/>
              <a:t>Förderung und Entwicklung eines breit gefächerten und flächen-deckenden Bildungsangebots in der Weiterbildung ist eine </a:t>
            </a:r>
            <a:r>
              <a:rPr lang="de-DE" sz="2000" b="1" dirty="0"/>
              <a:t>öffentliche Aufgabe</a:t>
            </a:r>
            <a:r>
              <a:rPr lang="de-DE" sz="2000" dirty="0"/>
              <a:t>.</a:t>
            </a:r>
          </a:p>
          <a:p>
            <a:endParaRPr lang="de-DE" sz="800" dirty="0"/>
          </a:p>
          <a:p>
            <a:pPr lvl="0"/>
            <a:r>
              <a:rPr lang="de-DE" sz="2000" dirty="0"/>
              <a:t>Die Weiterbildung soll zu </a:t>
            </a:r>
            <a:r>
              <a:rPr lang="de-DE" sz="2000" b="1" dirty="0"/>
              <a:t>verantwortlichem Handeln</a:t>
            </a:r>
            <a:r>
              <a:rPr lang="de-DE" sz="2000" dirty="0"/>
              <a:t> im                 </a:t>
            </a:r>
            <a:r>
              <a:rPr lang="de-DE" sz="2000" b="1" dirty="0"/>
              <a:t>persönlichen</a:t>
            </a:r>
            <a:r>
              <a:rPr lang="de-DE" sz="2000" dirty="0"/>
              <a:t>, </a:t>
            </a:r>
            <a:r>
              <a:rPr lang="de-DE" sz="2000" b="1" dirty="0"/>
              <a:t>beruflichen</a:t>
            </a:r>
            <a:r>
              <a:rPr lang="de-DE" sz="2000" dirty="0"/>
              <a:t> und </a:t>
            </a:r>
            <a:r>
              <a:rPr lang="de-DE" sz="2000" b="1" dirty="0"/>
              <a:t>öffentlichen</a:t>
            </a:r>
            <a:r>
              <a:rPr lang="de-DE" sz="2000" dirty="0"/>
              <a:t> Bereich befähigen...</a:t>
            </a:r>
          </a:p>
          <a:p>
            <a:pPr lvl="0"/>
            <a:endParaRPr lang="de-DE" sz="2000" dirty="0"/>
          </a:p>
          <a:p>
            <a:pPr lvl="0"/>
            <a:r>
              <a:rPr lang="de-DE" sz="2000" dirty="0"/>
              <a:t>Gemeinden und Landkreise fördern die Erwachsenenbildung ... insbesondere durch die Einrichtung und Unterhaltung von </a:t>
            </a:r>
            <a:r>
              <a:rPr lang="de-DE" sz="2000" b="1" dirty="0"/>
              <a:t>Volkshochschulen</a:t>
            </a:r>
            <a:r>
              <a:rPr lang="de-DE" sz="2000" dirty="0"/>
              <a:t> und kommunalen Bibliotheken. </a:t>
            </a:r>
          </a:p>
          <a:p>
            <a:pPr lvl="0"/>
            <a:endParaRPr lang="de-DE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2000" b="1" dirty="0"/>
              <a:t>Die VHS Unterland ist die </a:t>
            </a:r>
            <a:r>
              <a:rPr lang="de-DE" altLang="de-DE" sz="2000" b="1" dirty="0"/>
              <a:t>g</a:t>
            </a:r>
            <a:r>
              <a:rPr lang="de-DE" sz="2000" b="1" dirty="0"/>
              <a:t>rößte kommunale Einrichtung für außerschulische Bildung im Landkreis Heilbronn</a:t>
            </a:r>
            <a:endParaRPr lang="de-DE" altLang="de-DE" sz="2000" b="1" dirty="0"/>
          </a:p>
          <a:p>
            <a:pPr eaLnBrk="1" hangingPunct="1"/>
            <a:endParaRPr lang="de-DE" alt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17AB32-60B8-F0AC-1973-8369C0D62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09CC9BB5-9873-4AFA-8519-CEE32BAC4A09}" type="slidenum">
              <a:rPr lang="de-DE" smtClean="0"/>
              <a:pPr>
                <a:defRPr/>
              </a:pPr>
              <a:t>3</a:t>
            </a:fld>
            <a:r>
              <a:rPr lang="de-DE" dirty="0"/>
              <a:t> von 24</a:t>
            </a:r>
          </a:p>
        </p:txBody>
      </p:sp>
    </p:spTree>
    <p:extLst>
      <p:ext uri="{BB962C8B-B14F-4D97-AF65-F5344CB8AC3E}">
        <p14:creationId xmlns:p14="http://schemas.microsoft.com/office/powerpoint/2010/main" val="31995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</a:rPr>
              <a:t>VHS Unterland: Eckdaten</a:t>
            </a:r>
            <a:endParaRPr lang="de-DE" altLang="de-DE" sz="1800" b="1" dirty="0">
              <a:solidFill>
                <a:srgbClr val="A6A6A6"/>
              </a:solidFill>
            </a:endParaRPr>
          </a:p>
        </p:txBody>
      </p:sp>
      <p:sp>
        <p:nvSpPr>
          <p:cNvPr id="21507" name="Inhaltsplatzhalter 6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altLang="de-DE" dirty="0"/>
              <a:t>Der Zweckverband umfasst </a:t>
            </a:r>
            <a:r>
              <a:rPr lang="de-DE" altLang="de-DE" b="1" dirty="0"/>
              <a:t>37 Städte &amp; Gemeinden </a:t>
            </a:r>
            <a:r>
              <a:rPr lang="de-DE" altLang="de-DE" dirty="0"/>
              <a:t>im Landkreis HN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dirty="0"/>
              <a:t>                 VHS-Unterland ist Teil der Gemeinden und Städte. Sie ist im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dirty="0"/>
              <a:t>      Haushaltsplan verankert </a:t>
            </a:r>
          </a:p>
          <a:p>
            <a:pPr marL="0" indent="0">
              <a:lnSpc>
                <a:spcPct val="120000"/>
              </a:lnSpc>
              <a:buNone/>
            </a:pPr>
            <a:endParaRPr lang="de-DE" altLang="de-DE" sz="1100" dirty="0"/>
          </a:p>
          <a:p>
            <a:pPr>
              <a:lnSpc>
                <a:spcPct val="120000"/>
              </a:lnSpc>
            </a:pPr>
            <a:r>
              <a:rPr lang="de-DE" dirty="0"/>
              <a:t>Verbandsvorsitzender </a:t>
            </a:r>
            <a:r>
              <a:rPr lang="de-DE" b="1" dirty="0"/>
              <a:t>Herr BM Csaszar</a:t>
            </a:r>
          </a:p>
          <a:p>
            <a:pPr>
              <a:lnSpc>
                <a:spcPct val="120000"/>
              </a:lnSpc>
            </a:pPr>
            <a:endParaRPr lang="de-DE" sz="1100" b="1" dirty="0"/>
          </a:p>
          <a:p>
            <a:pPr>
              <a:lnSpc>
                <a:spcPct val="120000"/>
              </a:lnSpc>
            </a:pPr>
            <a:r>
              <a:rPr lang="de-DE" dirty="0"/>
              <a:t>Auftrag: wohnortnahes, flächendeckendes, vielseitiges und qualitativ hochwertiges Weiterbildungsangebot in ihren Außenstellen </a:t>
            </a:r>
            <a:r>
              <a:rPr lang="de-DE" b="1" dirty="0"/>
              <a:t>für alle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      = Ort der Wissensvermittlung und Begegnung</a:t>
            </a:r>
          </a:p>
          <a:p>
            <a:pPr>
              <a:lnSpc>
                <a:spcPct val="120000"/>
              </a:lnSpc>
            </a:pPr>
            <a:endParaRPr lang="de-DE" sz="13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Die </a:t>
            </a:r>
            <a:r>
              <a:rPr lang="de-DE" dirty="0">
                <a:hlinkClick r:id="rId3"/>
              </a:rPr>
              <a:t>Außenstellen</a:t>
            </a:r>
            <a:r>
              <a:rPr lang="de-DE" dirty="0"/>
              <a:t> sind </a:t>
            </a:r>
            <a:r>
              <a:rPr lang="de-DE" b="1" dirty="0"/>
              <a:t>vor Ort aktiv</a:t>
            </a:r>
            <a:r>
              <a:rPr lang="de-DE" dirty="0"/>
              <a:t>, die </a:t>
            </a:r>
            <a:r>
              <a:rPr lang="de-DE" dirty="0">
                <a:hlinkClick r:id="rId4"/>
              </a:rPr>
              <a:t>VHS-Geschäftsstelle</a:t>
            </a:r>
            <a:r>
              <a:rPr lang="de-DE" dirty="0"/>
              <a:t> ist in Heilbron</a:t>
            </a:r>
            <a:r>
              <a:rPr lang="de-DE" sz="2800" dirty="0"/>
              <a:t>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altLang="de-DE" dirty="0"/>
              <a:t>ca. 700 freiberuflich tätige Dozent*innen pro Semester</a:t>
            </a:r>
          </a:p>
          <a:p>
            <a:pPr eaLnBrk="1" hangingPunct="1"/>
            <a:endParaRPr lang="de-DE" altLang="de-DE" sz="2800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E1342E7-8490-40A2-A556-3584F0E925AB}"/>
              </a:ext>
            </a:extLst>
          </p:cNvPr>
          <p:cNvSpPr/>
          <p:nvPr/>
        </p:nvSpPr>
        <p:spPr>
          <a:xfrm>
            <a:off x="827584" y="1844824"/>
            <a:ext cx="618368" cy="3406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38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6851650" cy="777875"/>
          </a:xfrm>
        </p:spPr>
        <p:txBody>
          <a:bodyPr/>
          <a:lstStyle/>
          <a:p>
            <a:pPr algn="l" eaLnBrk="1" hangingPunct="1"/>
            <a:r>
              <a:rPr lang="de-DE" altLang="de-DE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Qualitätsmanagement</a:t>
            </a:r>
            <a:r>
              <a:rPr lang="de-DE" altLang="de-DE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(QM)</a:t>
            </a:r>
            <a:endParaRPr lang="de-DE" altLang="de-DE" sz="1800" b="1" dirty="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6"/>
          <p:cNvSpPr txBox="1">
            <a:spLocks/>
          </p:cNvSpPr>
          <p:nvPr/>
        </p:nvSpPr>
        <p:spPr bwMode="auto">
          <a:xfrm>
            <a:off x="434380" y="1240508"/>
            <a:ext cx="8202216" cy="52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de-DE" altLang="de-DE" sz="2600" b="1" kern="0" dirty="0">
                <a:latin typeface="Calibri" panose="020F0502020204030204" pitchFamily="34" charset="0"/>
              </a:rPr>
              <a:t>Zertifizierung seit Juli 2023 nach (AZAV)</a:t>
            </a:r>
            <a:endParaRPr lang="de-DE" altLang="de-DE" sz="2800" b="1" kern="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de-DE" altLang="de-DE" sz="2800" kern="0" dirty="0">
              <a:latin typeface="Calibri" panose="020F050202020403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de-DE" altLang="de-DE" sz="2400" kern="0" dirty="0">
              <a:latin typeface="Calibri" panose="020F0502020204030204" pitchFamily="34" charset="0"/>
            </a:endParaRPr>
          </a:p>
          <a:p>
            <a:pPr eaLnBrk="1" hangingPunct="1"/>
            <a:endParaRPr lang="de-DE" altLang="de-DE" sz="2800" kern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3B5823-E3A8-4D1C-A704-27FD6E6FD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997" y="2897734"/>
            <a:ext cx="2348841" cy="23488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34F662-0603-457D-96A9-58413DC0F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41" y="2060847"/>
            <a:ext cx="2940036" cy="417822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F329AC25-8AB6-4020-B344-1B8CF35D6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5288" y="63817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09CC9BB5-9873-4AFA-8519-CEE32BAC4A09}" type="slidenum">
              <a:rPr lang="de-DE" smtClean="0"/>
              <a:pPr>
                <a:defRPr/>
              </a:pPr>
              <a:t>5</a:t>
            </a:fld>
            <a:r>
              <a:rPr lang="de-DE" dirty="0"/>
              <a:t> von 25</a:t>
            </a:r>
          </a:p>
        </p:txBody>
      </p:sp>
    </p:spTree>
    <p:extLst>
      <p:ext uri="{BB962C8B-B14F-4D97-AF65-F5344CB8AC3E}">
        <p14:creationId xmlns:p14="http://schemas.microsoft.com/office/powerpoint/2010/main" val="152684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sz="2400" b="1" dirty="0">
                <a:solidFill>
                  <a:srgbClr val="A6A6A6"/>
                </a:solidFill>
              </a:rPr>
              <a:t>Das Angebot der VHS Unterland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004E473-FAA9-4BBA-8C1C-D8B9048EE5FB}"/>
              </a:ext>
            </a:extLst>
          </p:cNvPr>
          <p:cNvSpPr/>
          <p:nvPr/>
        </p:nvSpPr>
        <p:spPr>
          <a:xfrm>
            <a:off x="3286537" y="29154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dirty="0"/>
              <a:t>online unter </a:t>
            </a:r>
          </a:p>
          <a:p>
            <a:r>
              <a:rPr lang="de-DE" altLang="de-DE" dirty="0">
                <a:hlinkClick r:id="rId3"/>
              </a:rPr>
              <a:t>www.vhs-unterland.de/</a:t>
            </a:r>
            <a:r>
              <a:rPr lang="de-DE" altLang="de-DE" dirty="0"/>
              <a:t> und</a:t>
            </a:r>
          </a:p>
          <a:p>
            <a:r>
              <a:rPr lang="de-DE" altLang="de-DE" dirty="0">
                <a:hlinkClick r:id="rId4"/>
              </a:rPr>
              <a:t>www.vhs-business-hn.de/</a:t>
            </a:r>
            <a:endParaRPr lang="de-DE" altLang="de-DE" dirty="0"/>
          </a:p>
          <a:p>
            <a:r>
              <a:rPr lang="de-DE" alt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E1FC5F-DC12-412F-8AB9-1E68D5BE0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52" y="1302838"/>
            <a:ext cx="1276654" cy="1276654"/>
          </a:xfrm>
          <a:prstGeom prst="rect">
            <a:avLst/>
          </a:prstGeom>
          <a:ln>
            <a:noFill/>
          </a:ln>
          <a:effectLst>
            <a:outerShdw blurRad="127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EEEECB-EABA-4D2A-87FB-7AA5D406B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930">
            <a:off x="7320608" y="5457819"/>
            <a:ext cx="780843" cy="6579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7B1EADD-8BBA-4F8C-B168-B7E10566A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7" y="4825336"/>
            <a:ext cx="1853414" cy="1454967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556085C5-BFE0-4B2D-A9DD-92DAD058D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5288" y="63817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09CC9BB5-9873-4AFA-8519-CEE32BAC4A09}" type="slidenum">
              <a:rPr lang="de-DE" smtClean="0"/>
              <a:pPr>
                <a:defRPr/>
              </a:pPr>
              <a:t>6</a:t>
            </a:fld>
            <a:r>
              <a:rPr lang="de-DE" dirty="0"/>
              <a:t> von 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105938-E489-4665-9CC8-2DE8BB5EF2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59" t="2653" r="9056" b="8087"/>
          <a:stretch/>
        </p:blipFill>
        <p:spPr>
          <a:xfrm>
            <a:off x="2699792" y="4254046"/>
            <a:ext cx="3420000" cy="2022417"/>
          </a:xfrm>
          <a:prstGeom prst="rect">
            <a:avLst/>
          </a:prstGeom>
        </p:spPr>
      </p:pic>
      <p:pic>
        <p:nvPicPr>
          <p:cNvPr id="2052" name="Picture 4" descr="Instagram logo-Vektoren und -Illustrationen zum kostenlosen ...">
            <a:extLst>
              <a:ext uri="{FF2B5EF4-FFF2-40B4-BE49-F238E27FC236}">
                <a16:creationId xmlns:a16="http://schemas.microsoft.com/office/drawing/2014/main" id="{B409F6EC-2619-41D1-9F4D-5E4E8EBA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93" y="4638419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74D774A-E9FC-436C-9491-B130B957EE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953">
            <a:off x="717308" y="1452497"/>
            <a:ext cx="1973000" cy="2792045"/>
          </a:xfrm>
          <a:prstGeom prst="rect">
            <a:avLst/>
          </a:prstGeom>
          <a:effectLst>
            <a:innerShdw blurRad="152400" dist="50800" dir="10800000">
              <a:prstClr val="black">
                <a:alpha val="50000"/>
              </a:prstClr>
            </a:inn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30F7E5-7551-4A5D-9A7A-EBD2595FF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76116">
            <a:off x="6676497" y="1526453"/>
            <a:ext cx="1942048" cy="275770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518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sz="2400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VHS-Programmbereiche (PB)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42417" y="980728"/>
            <a:ext cx="6923112" cy="44930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PB 1 Mensch, Gesellschaft &amp; Umwelt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PB 2 Kultur &amp; Gestalten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PB 3 Gesundheitsbildung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PB 4 Sprachen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PB 5 Berufliche Bildung, Medien &amp; IT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PB 6 Grundbildung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Programmbereichsübergreifend: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de-DE" altLang="de-DE" sz="2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„junge </a:t>
            </a:r>
            <a:r>
              <a:rPr lang="de-DE" altLang="de-DE" sz="26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vhs</a:t>
            </a:r>
            <a:r>
              <a:rPr lang="de-DE" altLang="de-DE" sz="2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“: für Kinder und Jugendliche</a:t>
            </a:r>
            <a:endParaRPr lang="de-DE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49" y="5210952"/>
            <a:ext cx="1681631" cy="106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584498"/>
            <a:ext cx="1554635" cy="1016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8603" y="2371662"/>
            <a:ext cx="919490" cy="1270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97" y="3914051"/>
            <a:ext cx="1472288" cy="981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31" y="2560677"/>
            <a:ext cx="1511273" cy="103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023B89D-9410-4769-A7C5-F7B40E4BC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73" y="3955241"/>
            <a:ext cx="1353466" cy="942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15" y="4454061"/>
            <a:ext cx="2254606" cy="441516"/>
          </a:xfrm>
          <a:prstGeom prst="rect">
            <a:avLst/>
          </a:prstGeom>
        </p:spPr>
      </p:pic>
      <p:pic>
        <p:nvPicPr>
          <p:cNvPr id="2052" name="Picture 4" descr="Umwelt - Bilder und Stockfotos - iStock">
            <a:extLst>
              <a:ext uri="{FF2B5EF4-FFF2-40B4-BE49-F238E27FC236}">
                <a16:creationId xmlns:a16="http://schemas.microsoft.com/office/drawing/2014/main" id="{525F7C86-07D6-47B7-8AAE-C307A015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94" y="1222041"/>
            <a:ext cx="1501977" cy="9815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reativität - Bilder und Stockfotos - iStock">
            <a:extLst>
              <a:ext uri="{FF2B5EF4-FFF2-40B4-BE49-F238E27FC236}">
                <a16:creationId xmlns:a16="http://schemas.microsoft.com/office/drawing/2014/main" id="{71B77619-C603-4ADC-B4DB-213FC06F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03" y="1215549"/>
            <a:ext cx="930206" cy="9815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BC15D-AEFD-4C0D-9C45-0C706BAA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>
                <a:solidFill>
                  <a:srgbClr val="A6A6A6"/>
                </a:solidFill>
              </a:rPr>
              <a:t>Zusätzliche Angebote in den Bereichen, z.B.…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741342-6262-482A-9810-FFB5134A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Verbraucherschutz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Klimaschutz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Interkulturelle Elternbildung </a:t>
            </a:r>
            <a:endParaRPr lang="de-DE" sz="1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Sprachkurse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Künstliche Intelligenz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Möglich auch Programm für Vereine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Unterstützung im Bereich der Ganztagesbetreuung und im Rahmen des Programms „Rückenwind“ für Schulen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Kooperationen sind mit Gemeinde, Schulen und Vereinen möglich (z.B. Zusammenarbeit mit Querschnittsbereichen wie Klimaschutzbeauftragte, Integrationsansprechpartner, Seniorenbeauftragte etc.)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dirty="0"/>
          </a:p>
          <a:p>
            <a:pPr marL="454950" lvl="1" indent="0">
              <a:spcBef>
                <a:spcPct val="0"/>
              </a:spcBef>
              <a:buNone/>
            </a:pPr>
            <a:r>
              <a:rPr lang="de-DE" altLang="de-DE" sz="3000" dirty="0">
                <a:solidFill>
                  <a:srgbClr val="FF0000"/>
                </a:solidFill>
                <a:sym typeface="Wingdings" panose="05000000000000000000" pitchFamily="2" charset="2"/>
              </a:rPr>
              <a:t> </a:t>
            </a:r>
            <a:r>
              <a:rPr lang="de-DE" altLang="de-DE" sz="3000" b="1" i="1" dirty="0">
                <a:solidFill>
                  <a:srgbClr val="FF0000"/>
                </a:solidFill>
              </a:rPr>
              <a:t>Wichtig: Bitte Bedarfe melden! </a:t>
            </a:r>
            <a:endParaRPr lang="de-DE" b="1" dirty="0"/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9061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851650" cy="864394"/>
          </a:xfrm>
        </p:spPr>
        <p:txBody>
          <a:bodyPr/>
          <a:lstStyle/>
          <a:p>
            <a:pPr algn="l">
              <a:defRPr/>
            </a:pPr>
            <a:r>
              <a:rPr lang="de-DE" altLang="de-DE" sz="2400" b="1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Finanzierung der VHS Unterland</a:t>
            </a:r>
            <a:endParaRPr lang="de-DE" sz="2400" b="1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921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de-DE" altLang="de-DE" dirty="0"/>
          </a:p>
          <a:p>
            <a:pPr marL="0" indent="0">
              <a:buFont typeface="Arial" charset="0"/>
              <a:buNone/>
            </a:pPr>
            <a:endParaRPr lang="de-DE" alt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A3A07C88-CAA5-54D9-7031-298156797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5288" y="6381750"/>
            <a:ext cx="82804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Folie </a:t>
            </a:r>
            <a:fld id="{09CC9BB5-9873-4AFA-8519-CEE32BAC4A09}" type="slidenum">
              <a:rPr lang="de-DE" smtClean="0"/>
              <a:pPr>
                <a:defRPr/>
              </a:pPr>
              <a:t>9</a:t>
            </a:fld>
            <a:r>
              <a:rPr lang="de-DE" dirty="0"/>
              <a:t> von 24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825857D-7134-46BB-A28F-A1149C0FB9CF}"/>
              </a:ext>
            </a:extLst>
          </p:cNvPr>
          <p:cNvGraphicFramePr>
            <a:graphicFrameLocks/>
          </p:cNvGraphicFramePr>
          <p:nvPr/>
        </p:nvGraphicFramePr>
        <p:xfrm>
          <a:off x="1691680" y="1653225"/>
          <a:ext cx="4860540" cy="420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78507BC-6A18-4E4E-962D-6B10A12703B1}"/>
              </a:ext>
            </a:extLst>
          </p:cNvPr>
          <p:cNvSpPr txBox="1"/>
          <p:nvPr/>
        </p:nvSpPr>
        <p:spPr>
          <a:xfrm>
            <a:off x="3851920" y="13716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083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927</Words>
  <Application>Microsoft Office PowerPoint</Application>
  <PresentationFormat>Bildschirmpräsentation (4:3)</PresentationFormat>
  <Paragraphs>182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Larissa</vt:lpstr>
      <vt:lpstr>VHS Unterland im Landkreis Heilbronn</vt:lpstr>
      <vt:lpstr>VHS Unterland mit der Außenstelle Nordheim</vt:lpstr>
      <vt:lpstr>Gesetzlicher Auftrag, gesellschaftliche Aufgabe</vt:lpstr>
      <vt:lpstr>VHS Unterland: Eckdaten</vt:lpstr>
      <vt:lpstr>Qualitätsmanagement (QM)</vt:lpstr>
      <vt:lpstr>Das Angebot der VHS Unterland</vt:lpstr>
      <vt:lpstr>VHS-Programmbereiche (PB)</vt:lpstr>
      <vt:lpstr>Zusätzliche Angebote in den Bereichen, z.B.… </vt:lpstr>
      <vt:lpstr>Die Finanzierung der VHS Unterland</vt:lpstr>
      <vt:lpstr>Infos zur Entwicklung der Zahlen in 2024</vt:lpstr>
      <vt:lpstr>Infos zur Entwicklung der UE-Zahlen in 2024</vt:lpstr>
      <vt:lpstr>Infos zur Entwicklung der TN-Zahlen in 2024</vt:lpstr>
      <vt:lpstr>VHS Unterland in Nordheim 2024</vt:lpstr>
      <vt:lpstr>VHS Unterland in Nordheim 2024</vt:lpstr>
      <vt:lpstr>VHS Unterland in Nordheim 2024</vt:lpstr>
      <vt:lpstr>VHS Unterland in Nordheim</vt:lpstr>
      <vt:lpstr>Themenschwerpunkte derzeit und künftige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Loana Huth</dc:creator>
  <cp:lastModifiedBy>Roswitha Keicher</cp:lastModifiedBy>
  <cp:revision>487</cp:revision>
  <cp:lastPrinted>2022-05-04T09:02:16Z</cp:lastPrinted>
  <dcterms:created xsi:type="dcterms:W3CDTF">2016-01-26T09:09:24Z</dcterms:created>
  <dcterms:modified xsi:type="dcterms:W3CDTF">2025-07-24T17:05:48Z</dcterms:modified>
</cp:coreProperties>
</file>